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4"/>
  </p:sldMasterIdLst>
  <p:notesMasterIdLst>
    <p:notesMasterId r:id="rId19"/>
  </p:notesMasterIdLst>
  <p:handoutMasterIdLst>
    <p:handoutMasterId r:id="rId20"/>
  </p:handoutMasterIdLst>
  <p:sldIdLst>
    <p:sldId id="282" r:id="rId5"/>
    <p:sldId id="293" r:id="rId6"/>
    <p:sldId id="292" r:id="rId7"/>
    <p:sldId id="299" r:id="rId8"/>
    <p:sldId id="300" r:id="rId9"/>
    <p:sldId id="305" r:id="rId10"/>
    <p:sldId id="306" r:id="rId11"/>
    <p:sldId id="308" r:id="rId12"/>
    <p:sldId id="309" r:id="rId13"/>
    <p:sldId id="301" r:id="rId14"/>
    <p:sldId id="315" r:id="rId15"/>
    <p:sldId id="311" r:id="rId16"/>
    <p:sldId id="312" r:id="rId17"/>
    <p:sldId id="316" r:id="rId1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20" autoAdjust="0"/>
    <p:restoredTop sz="91933" autoAdjust="0"/>
  </p:normalViewPr>
  <p:slideViewPr>
    <p:cSldViewPr snapToGrid="0">
      <p:cViewPr varScale="1">
        <p:scale>
          <a:sx n="88" d="100"/>
          <a:sy n="88" d="100"/>
        </p:scale>
        <p:origin x="968" y="-2456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" Type="http://schemas.openxmlformats.org/officeDocument/2006/relationships/customXml" Target="../customXml/item3.xml"/><Relationship Id="rId21" Type="http://schemas.openxmlformats.org/officeDocument/2006/relationships/presProps" Target="pres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handoutMaster" Target="handoutMasters/handout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077DB-935E-4A0A-947A-D283B9F9F452}" type="datetimeFigureOut">
              <a:rPr lang="en-US" smtClean="0"/>
              <a:t>2/25/20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2C0B10-7CAE-41E4-AB02-7E8B1FF2B89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D9EC30E-1A71-4188-9BE7-E2A64929A436}" type="datetimeFigureOut">
              <a:rPr lang="en-US" noProof="0" smtClean="0"/>
              <a:t>2/25/20</a:t>
            </a:fld>
            <a:endParaRPr lang="en-US" noProof="0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0193B-564F-4854-8A52-728F3FB19C85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530193B-564F-4854-8A52-728F3FB19C85}" type="slidenum">
              <a:rPr lang="en-US" noProof="0" smtClean="0"/>
              <a:t>2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02650308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Picture Placehold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922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mparison Left Placeholder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44711"/>
            <a:ext cx="5472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921682"/>
            <a:ext cx="5472000" cy="419831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/>
            <a:r>
              <a:rPr lang="en-US" noProof="0"/>
              <a:t>Click to 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8002" y="1921683"/>
            <a:ext cx="5483996" cy="419831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 dirty="0"/>
              <a:t>Insert or Drag &amp; Drop your Photo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361872"/>
            <a:ext cx="11340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361872"/>
            <a:ext cx="5472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361873"/>
            <a:ext cx="5599799" cy="475812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360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0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17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216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72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31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61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presentation title</a:t>
            </a:r>
            <a:endParaRPr lang="en-ZA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ZA" dirty="0"/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7B515-EAEB-4897-BB64-337B534BE8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40305" y="2165852"/>
            <a:ext cx="8911390" cy="2526297"/>
          </a:xfrm>
        </p:spPr>
        <p:txBody>
          <a:bodyPr anchor="ctr"/>
          <a:lstStyle>
            <a:lvl1pPr marL="0" indent="0" algn="ctr">
              <a:buNone/>
              <a:defRPr sz="60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225674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r>
              <a:rPr lang="en-US" noProof="0"/>
              <a:t>Click to edit page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62F990-32B4-4534-8176-D35ECAB7B9D4}"/>
              </a:ext>
            </a:extLst>
          </p:cNvPr>
          <p:cNvSpPr txBox="1"/>
          <p:nvPr userDrawn="1"/>
        </p:nvSpPr>
        <p:spPr>
          <a:xfrm>
            <a:off x="5141246" y="6328048"/>
            <a:ext cx="1909509" cy="403366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1800" b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700" spc="300" noProof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1800" spc="300" baseline="0" noProof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76" r:id="rId17"/>
    <p:sldLayoutId id="2147483655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8.png"/><Relationship Id="rId4" Type="http://schemas.openxmlformats.org/officeDocument/2006/relationships/image" Target="../media/image7.jp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le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-501212" y="92067"/>
            <a:ext cx="9037901" cy="6120882"/>
          </a:xfrm>
          <a:solidFill>
            <a:schemeClr val="bg1">
              <a:lumMod val="95000"/>
              <a:alpha val="55000"/>
            </a:schemeClr>
          </a:solidFill>
        </p:spPr>
        <p:txBody>
          <a:bodyPr/>
          <a:lstStyle/>
          <a:p>
            <a:r>
              <a:rPr lang="en-US" dirty="0"/>
              <a:t>My Food ( </a:t>
            </a:r>
            <a:r>
              <a:rPr lang="en-US" dirty="0" err="1"/>
              <a:t>Ta</a:t>
            </a:r>
            <a:r>
              <a:rPr lang="en-US" dirty="0" err="1">
                <a:cs typeface="Arial" panose="020B0604020202020204" pitchFamily="34" charset="0"/>
              </a:rPr>
              <a:t>á</a:t>
            </a:r>
            <a:r>
              <a:rPr lang="en-US" dirty="0" err="1"/>
              <a:t>mi</a:t>
            </a:r>
            <a:r>
              <a:rPr lang="en-US" dirty="0"/>
              <a:t> ) </a:t>
            </a:r>
            <a:endParaRPr lang="en-US" b="0" i="1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739644" y="4046171"/>
            <a:ext cx="37736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070043"/>
            <a:ext cx="5124443" cy="999487"/>
          </a:xfrm>
        </p:spPr>
        <p:txBody>
          <a:bodyPr/>
          <a:lstStyle/>
          <a:p>
            <a:pPr algn="ctr"/>
            <a:r>
              <a:rPr lang="en-US" dirty="0"/>
              <a:t>Done by:</a:t>
            </a:r>
          </a:p>
          <a:p>
            <a:pPr algn="ctr"/>
            <a:r>
              <a:rPr lang="en-US" dirty="0"/>
              <a:t>Huda </a:t>
            </a:r>
            <a:r>
              <a:rPr lang="en-US" dirty="0" err="1"/>
              <a:t>Alghfeli</a:t>
            </a:r>
            <a:r>
              <a:rPr lang="en-US" dirty="0"/>
              <a:t> </a:t>
            </a:r>
          </a:p>
          <a:p>
            <a:pPr algn="ctr"/>
            <a:r>
              <a:rPr lang="en-US" dirty="0" err="1"/>
              <a:t>Lateefa</a:t>
            </a:r>
            <a:r>
              <a:rPr lang="en-US" dirty="0"/>
              <a:t> </a:t>
            </a:r>
            <a:r>
              <a:rPr lang="en-US" dirty="0" err="1"/>
              <a:t>Alnuaimi</a:t>
            </a:r>
            <a:r>
              <a:rPr lang="en-US" dirty="0"/>
              <a:t> </a:t>
            </a:r>
          </a:p>
          <a:p>
            <a:pPr algn="ctr"/>
            <a:r>
              <a:rPr lang="en-US" dirty="0" err="1"/>
              <a:t>Noud</a:t>
            </a:r>
            <a:r>
              <a:rPr lang="en-US" dirty="0"/>
              <a:t> </a:t>
            </a:r>
            <a:r>
              <a:rPr lang="en-US" dirty="0" err="1"/>
              <a:t>Alhashmi</a:t>
            </a:r>
            <a:r>
              <a:rPr lang="en-US" dirty="0"/>
              <a:t> </a:t>
            </a:r>
          </a:p>
          <a:p>
            <a:pPr algn="ctr"/>
            <a:r>
              <a:rPr lang="en-US" dirty="0"/>
              <a:t>Sara </a:t>
            </a:r>
            <a:r>
              <a:rPr lang="en-US" dirty="0" err="1"/>
              <a:t>Alzarooni</a:t>
            </a:r>
            <a:r>
              <a:rPr lang="en-US" dirty="0"/>
              <a:t> </a:t>
            </a:r>
          </a:p>
        </p:txBody>
      </p:sp>
      <p:pic>
        <p:nvPicPr>
          <p:cNvPr id="10" name="Picture Placeholder 9" descr="Green fern">
            <a:extLst>
              <a:ext uri="{FF2B5EF4-FFF2-40B4-BE49-F238E27FC236}">
                <a16:creationId xmlns:a16="http://schemas.microsoft.com/office/drawing/2014/main" id="{89BF7FC3-6471-4A3A-B6FD-56C02D0EB0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6964141-6F81-4947-A236-746D94ED3F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2</a:t>
            </a:fld>
            <a:endParaRPr lang="en-US" dirty="0"/>
          </a:p>
        </p:txBody>
      </p:sp>
      <p:pic>
        <p:nvPicPr>
          <p:cNvPr id="7" name="Picture Placeholder 6" descr="Blurry green with leaves in twig" title="Blurry green with leaves in twig">
            <a:extLst>
              <a:ext uri="{FF2B5EF4-FFF2-40B4-BE49-F238E27FC236}">
                <a16:creationId xmlns:a16="http://schemas.microsoft.com/office/drawing/2014/main" id="{9BD01FBA-B811-41DB-B340-A4A9F06A668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380495" y="1320800"/>
            <a:ext cx="5278865" cy="4277064"/>
          </a:xfrm>
        </p:spPr>
      </p:pic>
      <p:sp>
        <p:nvSpPr>
          <p:cNvPr id="3" name="TextBox 2"/>
          <p:cNvSpPr txBox="1"/>
          <p:nvPr/>
        </p:nvSpPr>
        <p:spPr>
          <a:xfrm>
            <a:off x="325120" y="732329"/>
            <a:ext cx="7823200" cy="221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500" b="1" dirty="0">
                <a:latin typeface="+mj-lt"/>
              </a:rPr>
              <a:t>Massive Transformative Purpose (MTP)</a:t>
            </a:r>
          </a:p>
          <a:p>
            <a:endParaRPr lang="en-US" sz="3500" dirty="0">
              <a:latin typeface="+mj-lt"/>
            </a:endParaRPr>
          </a:p>
          <a:p>
            <a:endParaRPr lang="en-GB" sz="3400" dirty="0">
              <a:latin typeface="+mj-lt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3400" dirty="0">
                <a:latin typeface="+mj-lt"/>
              </a:rPr>
              <a:t>Early prevention for quality of life </a:t>
            </a:r>
          </a:p>
        </p:txBody>
      </p:sp>
    </p:spTree>
    <p:extLst>
      <p:ext uri="{BB962C8B-B14F-4D97-AF65-F5344CB8AC3E}">
        <p14:creationId xmlns:p14="http://schemas.microsoft.com/office/powerpoint/2010/main" val="211769541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D5A594-D852-43BB-B591-E9D9027253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8" name="Picture Placeholder 7" descr="Abstract orange folded plastic" title="Abstract orange folded plastic">
            <a:extLst>
              <a:ext uri="{FF2B5EF4-FFF2-40B4-BE49-F238E27FC236}">
                <a16:creationId xmlns:a16="http://schemas.microsoft.com/office/drawing/2014/main" id="{DF1A28DA-2EA1-4CDF-B47F-FD077786E680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581165" y="342369"/>
            <a:ext cx="5610835" cy="5278113"/>
          </a:xfrm>
        </p:spPr>
      </p:pic>
      <p:sp>
        <p:nvSpPr>
          <p:cNvPr id="3" name="TextBox 2"/>
          <p:cNvSpPr txBox="1"/>
          <p:nvPr/>
        </p:nvSpPr>
        <p:spPr>
          <a:xfrm>
            <a:off x="507999" y="711200"/>
            <a:ext cx="6073165" cy="52014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500" b="1" dirty="0">
                <a:latin typeface="+mj-lt"/>
                <a:cs typeface="Arial" panose="020B0604020202020204" pitchFamily="34" charset="0"/>
              </a:rPr>
              <a:t>Introduction </a:t>
            </a:r>
          </a:p>
          <a:p>
            <a:endParaRPr lang="en-US" sz="4500" dirty="0">
              <a:latin typeface="+mj-lt"/>
              <a:cs typeface="Arial" panose="020B0604020202020204" pitchFamily="34" charset="0"/>
            </a:endParaRP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500" dirty="0">
                <a:latin typeface="+mj-lt"/>
                <a:cs typeface="Arial" panose="020B0604020202020204" pitchFamily="34" charset="0"/>
              </a:rPr>
              <a:t>Chronic diseases including heart disease , stroke , diabetes ,cancer, allergy account for the most common health problems</a:t>
            </a:r>
          </a:p>
          <a:p>
            <a:endParaRPr lang="en-US" sz="2500" dirty="0">
              <a:latin typeface="+mj-lt"/>
              <a:cs typeface="Arial" panose="020B0604020202020204" pitchFamily="34" charset="0"/>
            </a:endParaRP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2500" dirty="0">
                <a:latin typeface="+mj-lt"/>
                <a:cs typeface="Arial" panose="020B0604020202020204" pitchFamily="34" charset="0"/>
              </a:rPr>
              <a:t>Positive diet and lifestyle changes help to reduce the risk </a:t>
            </a:r>
          </a:p>
          <a:p>
            <a:endParaRPr lang="en-US" sz="3200" dirty="0">
              <a:latin typeface="+mj-lt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sz="600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0916746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4</a:t>
            </a:fld>
            <a:endParaRPr lang="en-US" noProof="0" dirty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339715" y="1950720"/>
            <a:ext cx="3737084" cy="3165792"/>
          </a:xfrm>
        </p:spPr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9448" y="946785"/>
            <a:ext cx="7320926" cy="51736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200414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6410325" cy="2362200"/>
          </a:xfrm>
          <a:prstGeom prst="rect">
            <a:avLst/>
          </a:prstGeom>
        </p:spPr>
      </p:pic>
      <p:sp>
        <p:nvSpPr>
          <p:cNvPr id="3" name="Slide Number Placeholder 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5</a:t>
            </a:fld>
            <a:endParaRPr lang="en-US" noProof="0" dirty="0"/>
          </a:p>
        </p:txBody>
      </p:sp>
      <p:sp>
        <p:nvSpPr>
          <p:cNvPr id="8" name="TextBox 7"/>
          <p:cNvSpPr txBox="1"/>
          <p:nvPr/>
        </p:nvSpPr>
        <p:spPr>
          <a:xfrm>
            <a:off x="182879" y="1319271"/>
            <a:ext cx="5685313" cy="26930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400" b="1" dirty="0">
                <a:latin typeface="+mj-lt"/>
              </a:rPr>
              <a:t>Healthy Eating technologies :</a:t>
            </a:r>
          </a:p>
          <a:p>
            <a:endParaRPr lang="en-US" sz="4500" dirty="0">
              <a:latin typeface="+mj-lt"/>
            </a:endParaRP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3000" dirty="0">
                <a:latin typeface="+mj-lt"/>
              </a:rPr>
              <a:t>Healthy diet app.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3000" dirty="0">
                <a:latin typeface="+mj-lt"/>
              </a:rPr>
              <a:t>Scanning barcodes.</a:t>
            </a:r>
          </a:p>
          <a:p>
            <a:pPr lvl="1"/>
            <a:r>
              <a:rPr lang="en-US" sz="3000" dirty="0">
                <a:latin typeface="+mj-lt"/>
              </a:rPr>
              <a:t> </a:t>
            </a:r>
            <a:endParaRPr lang="en-GB" sz="3000" dirty="0">
              <a:latin typeface="+mj-lt"/>
            </a:endParaRP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82382" y="733054"/>
            <a:ext cx="3748918" cy="1961762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04478" y="420177"/>
            <a:ext cx="1972321" cy="3506348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756841" y="3123760"/>
            <a:ext cx="2060735" cy="36635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214518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ADF85295-0342-F846-885F-8CB994CDC06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10547" y="3238447"/>
            <a:ext cx="6439581" cy="3113087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3110547" y="1659374"/>
            <a:ext cx="611866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6000" b="1" dirty="0">
                <a:latin typeface="+mj-lt"/>
                <a:cs typeface="Arial" panose="020B0604020202020204" pitchFamily="34" charset="0"/>
              </a:rPr>
              <a:t>My Food (</a:t>
            </a:r>
            <a:r>
              <a:rPr lang="en-US" sz="6000" b="1" dirty="0" err="1">
                <a:latin typeface="+mj-lt"/>
                <a:cs typeface="Arial" panose="020B0604020202020204" pitchFamily="34" charset="0"/>
              </a:rPr>
              <a:t>Taámi</a:t>
            </a:r>
            <a:r>
              <a:rPr lang="en-US" sz="6000" b="1" dirty="0">
                <a:latin typeface="+mj-lt"/>
                <a:cs typeface="Arial" panose="020B0604020202020204" pitchFamily="34" charset="0"/>
              </a:rPr>
              <a:t>)</a:t>
            </a:r>
            <a:endParaRPr lang="en-GB" sz="6000" b="1" dirty="0">
              <a:latin typeface="+mj-lt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680684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F58060CB-39A2-FA49-AA67-6F5C39CB81B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8872" y="914400"/>
            <a:ext cx="3890370" cy="4602480"/>
          </a:xfr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D8600E1C-C87A-9D4B-A631-3B7F0010CB1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5971" y="914400"/>
            <a:ext cx="3729476" cy="4655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371714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E70F1604-3F51-1D40-BB26-67B8873F058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0100" y="951864"/>
            <a:ext cx="5092472" cy="4909911"/>
          </a:xfrm>
        </p:spPr>
      </p:pic>
    </p:spTree>
    <p:extLst>
      <p:ext uri="{BB962C8B-B14F-4D97-AF65-F5344CB8AC3E}">
        <p14:creationId xmlns:p14="http://schemas.microsoft.com/office/powerpoint/2010/main" val="37236269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>
            <a:extLst>
              <a:ext uri="{FF2B5EF4-FFF2-40B4-BE49-F238E27FC236}">
                <a16:creationId xmlns:a16="http://schemas.microsoft.com/office/drawing/2014/main" id="{F561AF14-71BC-7D4E-BA5C-045A46ED36E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68323" y="997794"/>
            <a:ext cx="4310878" cy="4903624"/>
          </a:xfrm>
        </p:spPr>
      </p:pic>
      <p:pic>
        <p:nvPicPr>
          <p:cNvPr id="3" name="Picture 4">
            <a:extLst>
              <a:ext uri="{FF2B5EF4-FFF2-40B4-BE49-F238E27FC236}">
                <a16:creationId xmlns:a16="http://schemas.microsoft.com/office/drawing/2014/main" id="{16F6B8FA-B6A7-FA41-8198-89E27C580B9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25481" y="880704"/>
            <a:ext cx="3482839" cy="51378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693806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6441440" y="995680"/>
            <a:ext cx="5635359" cy="4967944"/>
          </a:xfrm>
        </p:spPr>
      </p:sp>
      <p:sp>
        <p:nvSpPr>
          <p:cNvPr id="6" name="TextBox 5"/>
          <p:cNvSpPr txBox="1"/>
          <p:nvPr/>
        </p:nvSpPr>
        <p:spPr>
          <a:xfrm>
            <a:off x="508000" y="731520"/>
            <a:ext cx="5933440" cy="54051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GB"/>
          </a:p>
        </p:txBody>
      </p:sp>
      <p:sp>
        <p:nvSpPr>
          <p:cNvPr id="2" name="TextBox 1"/>
          <p:cNvSpPr txBox="1"/>
          <p:nvPr/>
        </p:nvSpPr>
        <p:spPr>
          <a:xfrm>
            <a:off x="374753" y="641737"/>
            <a:ext cx="737516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>
                <a:latin typeface="+mj-lt"/>
              </a:rPr>
              <a:t>Gaps and limitations in the field:</a:t>
            </a:r>
            <a:endParaRPr lang="en-GB" sz="4000" dirty="0">
              <a:latin typeface="+mj-lt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74752" y="1813808"/>
            <a:ext cx="5276540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Trust and real time evidence</a:t>
            </a:r>
          </a:p>
          <a:p>
            <a:r>
              <a:rPr lang="en-US" sz="2400" dirty="0">
                <a:latin typeface="+mj-lt"/>
              </a:rPr>
              <a:t> (Patient – Doctor communication / difficult access).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Food label contents( barcode).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Diet planning (Diary, tracking, counting or weight loss).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Food – Health education and awareness.</a:t>
            </a:r>
          </a:p>
        </p:txBody>
      </p:sp>
    </p:spTree>
    <p:extLst>
      <p:ext uri="{BB962C8B-B14F-4D97-AF65-F5344CB8AC3E}">
        <p14:creationId xmlns:p14="http://schemas.microsoft.com/office/powerpoint/2010/main" val="161382328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6441440" y="995680"/>
            <a:ext cx="5635359" cy="4967944"/>
          </a:xfrm>
        </p:spPr>
      </p:sp>
      <p:sp>
        <p:nvSpPr>
          <p:cNvPr id="6" name="TextBox 5"/>
          <p:cNvSpPr txBox="1"/>
          <p:nvPr/>
        </p:nvSpPr>
        <p:spPr>
          <a:xfrm>
            <a:off x="522990" y="776490"/>
            <a:ext cx="6687279" cy="42011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500" b="1" dirty="0">
                <a:latin typeface="+mj-lt"/>
              </a:rPr>
              <a:t>Benefits and organization impact :</a:t>
            </a:r>
          </a:p>
          <a:p>
            <a:endParaRPr lang="en-US" sz="4000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Easy access to health systems (Patient and healthcare provider).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Patient safety and quality of care.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Budget saving and cutting wastes.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Education and awareness.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>
                <a:latin typeface="+mj-lt"/>
              </a:rPr>
              <a:t>Research and development.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2400" dirty="0">
              <a:latin typeface="+mj-lt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GB" sz="240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3415741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F9C952-E27E-704F-8D8C-C41D5E2B5B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Transformational leadership </a:t>
            </a:r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91291890-16F0-8240-97F4-B3E092998BD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 rotWithShape="1">
          <a:blip r:embed="rId2"/>
          <a:srcRect r="190" b="9949"/>
          <a:stretch/>
        </p:blipFill>
        <p:spPr>
          <a:xfrm>
            <a:off x="1075765" y="1546120"/>
            <a:ext cx="9395011" cy="4514021"/>
          </a:xfrm>
        </p:spPr>
      </p:pic>
    </p:spTree>
    <p:extLst>
      <p:ext uri="{BB962C8B-B14F-4D97-AF65-F5344CB8AC3E}">
        <p14:creationId xmlns:p14="http://schemas.microsoft.com/office/powerpoint/2010/main" val="31454872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22B032-0AA2-3342-857F-12E850D33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666132"/>
            <a:ext cx="11255165" cy="695740"/>
          </a:xfrm>
        </p:spPr>
        <p:txBody>
          <a:bodyPr>
            <a:noAutofit/>
          </a:bodyPr>
          <a:lstStyle/>
          <a:p>
            <a:r>
              <a:rPr lang="en-US" sz="4000" b="1" dirty="0"/>
              <a:t>Map stakeholder expectations. </a:t>
            </a:r>
            <a:br>
              <a:rPr lang="en-US" sz="4000" b="1" dirty="0"/>
            </a:br>
            <a:endParaRPr lang="en-US" sz="4000" b="1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031043-1A08-3D44-8583-3F441ACBB47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sz="2500" dirty="0">
                <a:latin typeface="+mj-lt"/>
              </a:rPr>
              <a:t>Patients </a:t>
            </a:r>
          </a:p>
          <a:p>
            <a:r>
              <a:rPr lang="en-US" sz="2500" dirty="0">
                <a:latin typeface="+mj-lt"/>
              </a:rPr>
              <a:t>Healthcare professionals</a:t>
            </a:r>
          </a:p>
          <a:p>
            <a:r>
              <a:rPr lang="en-US" sz="2500" dirty="0">
                <a:latin typeface="+mj-lt"/>
              </a:rPr>
              <a:t>Food control </a:t>
            </a:r>
          </a:p>
          <a:p>
            <a:r>
              <a:rPr lang="en-US" sz="2500" dirty="0">
                <a:latin typeface="+mj-lt"/>
              </a:rPr>
              <a:t>Health authority</a:t>
            </a:r>
          </a:p>
          <a:p>
            <a:r>
              <a:rPr lang="en-US" sz="2500" dirty="0">
                <a:latin typeface="+mj-lt"/>
              </a:rPr>
              <a:t>Department of economics </a:t>
            </a:r>
          </a:p>
          <a:p>
            <a:r>
              <a:rPr lang="en-US" sz="2500" dirty="0">
                <a:latin typeface="+mj-lt"/>
              </a:rPr>
              <a:t>Restaurants , food suppliers </a:t>
            </a:r>
          </a:p>
          <a:p>
            <a:endParaRPr lang="en-US" sz="2500" dirty="0">
              <a:latin typeface="+mj-lt"/>
            </a:endParaRPr>
          </a:p>
        </p:txBody>
      </p:sp>
      <p:pic>
        <p:nvPicPr>
          <p:cNvPr id="4" name="Picture Placeholder 9" descr="Spiraling inside of a shell" title="Spiraling inside of a shell">
            <a:extLst>
              <a:ext uri="{FF2B5EF4-FFF2-40B4-BE49-F238E27FC236}">
                <a16:creationId xmlns:a16="http://schemas.microsoft.com/office/drawing/2014/main" id="{EB8894DA-5A0F-45C1-B4BE-7D1EA8A943C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531251" y="1494333"/>
            <a:ext cx="3460882" cy="4922477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7473592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5923165-BB6D-5341-9335-2A549058D26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51511" y="258786"/>
            <a:ext cx="11340000" cy="4758128"/>
          </a:xfrm>
        </p:spPr>
        <p:txBody>
          <a:bodyPr/>
          <a:lstStyle/>
          <a:p>
            <a:r>
              <a:rPr lang="en-US" dirty="0"/>
              <a:t>1. Patient safety: </a:t>
            </a:r>
          </a:p>
          <a:p>
            <a:r>
              <a:rPr lang="en-US" dirty="0"/>
              <a:t>Food control Authority.</a:t>
            </a:r>
          </a:p>
          <a:p>
            <a:r>
              <a:rPr lang="en-US" dirty="0"/>
              <a:t>Health Authority.</a:t>
            </a:r>
          </a:p>
          <a:p>
            <a:r>
              <a:rPr lang="en-US" dirty="0"/>
              <a:t>Improve quality of life( prevent harm/ Anaphylactic shocks).</a:t>
            </a:r>
          </a:p>
          <a:p>
            <a:r>
              <a:rPr lang="en-US" dirty="0"/>
              <a:t>2. Money:</a:t>
            </a:r>
          </a:p>
          <a:p>
            <a:r>
              <a:rPr lang="en-US" dirty="0"/>
              <a:t>Save budget.</a:t>
            </a:r>
          </a:p>
          <a:p>
            <a:r>
              <a:rPr lang="en-US" dirty="0"/>
              <a:t>Cut waste.</a:t>
            </a:r>
          </a:p>
          <a:p>
            <a:r>
              <a:rPr lang="en-US" dirty="0"/>
              <a:t>Monitor products quantity?</a:t>
            </a:r>
          </a:p>
          <a:p>
            <a:r>
              <a:rPr lang="en-US" dirty="0"/>
              <a:t>3.Acess:</a:t>
            </a:r>
          </a:p>
          <a:p>
            <a:r>
              <a:rPr lang="en-US" dirty="0"/>
              <a:t>Easy </a:t>
            </a:r>
            <a:r>
              <a:rPr lang="en-US" dirty="0" err="1"/>
              <a:t>acess</a:t>
            </a:r>
            <a:r>
              <a:rPr lang="en-US" dirty="0"/>
              <a:t> to health system (Medical records).</a:t>
            </a:r>
          </a:p>
          <a:p>
            <a:r>
              <a:rPr lang="en-US" dirty="0"/>
              <a:t>4. Time consuming:</a:t>
            </a:r>
          </a:p>
          <a:p>
            <a:r>
              <a:rPr lang="en-US" dirty="0"/>
              <a:t>If not proper or suitable change the </a:t>
            </a:r>
            <a:r>
              <a:rPr lang="en-US" dirty="0" err="1"/>
              <a:t>resturant</a:t>
            </a:r>
            <a:r>
              <a:rPr lang="en-US" dirty="0"/>
              <a:t> or meal.</a:t>
            </a:r>
          </a:p>
          <a:p>
            <a:r>
              <a:rPr lang="en-US" dirty="0"/>
              <a:t>5. Education and </a:t>
            </a:r>
            <a:r>
              <a:rPr lang="en-US" dirty="0" err="1"/>
              <a:t>awarness</a:t>
            </a:r>
            <a:r>
              <a:rPr lang="en-US" dirty="0"/>
              <a:t>:</a:t>
            </a:r>
          </a:p>
          <a:p>
            <a:r>
              <a:rPr lang="en-US" dirty="0" err="1"/>
              <a:t>Personsl</a:t>
            </a:r>
            <a:endParaRPr lang="en-US" dirty="0"/>
          </a:p>
          <a:p>
            <a:r>
              <a:rPr lang="en-US" dirty="0"/>
              <a:t>Parent or care giver.</a:t>
            </a:r>
          </a:p>
          <a:p>
            <a:r>
              <a:rPr lang="en-US" dirty="0"/>
              <a:t>Healthcare provider(physicians and </a:t>
            </a:r>
            <a:r>
              <a:rPr lang="en-US" dirty="0" err="1"/>
              <a:t>dietition</a:t>
            </a:r>
            <a:r>
              <a:rPr lang="en-US" dirty="0"/>
              <a:t>).</a:t>
            </a:r>
          </a:p>
          <a:p>
            <a:r>
              <a:rPr lang="en-US" dirty="0"/>
              <a:t>6. Research and development:</a:t>
            </a:r>
          </a:p>
          <a:p>
            <a:r>
              <a:rPr lang="en-US" dirty="0"/>
              <a:t>Data collection and analysis.</a:t>
            </a:r>
          </a:p>
          <a:p>
            <a:r>
              <a:rPr lang="en-US" dirty="0"/>
              <a:t>Healthcare regulators, providers and finance.</a:t>
            </a:r>
          </a:p>
          <a:p>
            <a:r>
              <a:rPr lang="en-US" dirty="0"/>
              <a:t>Public services.</a:t>
            </a:r>
          </a:p>
          <a:p>
            <a:r>
              <a:rPr lang="en-US" dirty="0"/>
              <a:t>Legal?</a:t>
            </a:r>
          </a:p>
          <a:p>
            <a:r>
              <a:rPr lang="en-US" dirty="0"/>
              <a:t>Education.</a:t>
            </a:r>
          </a:p>
          <a:p>
            <a:r>
              <a:rPr lang="en-US" dirty="0"/>
              <a:t>Finance.</a:t>
            </a:r>
          </a:p>
          <a:p>
            <a:r>
              <a:rPr lang="en-US" dirty="0"/>
              <a:t>Public health; Data </a:t>
            </a:r>
            <a:r>
              <a:rPr lang="en-US" dirty="0" err="1"/>
              <a:t>baseline,policy</a:t>
            </a:r>
            <a:r>
              <a:rPr lang="en-US" dirty="0"/>
              <a:t> and procedures, </a:t>
            </a:r>
            <a:r>
              <a:rPr lang="en-US" dirty="0" err="1"/>
              <a:t>evidence_based</a:t>
            </a:r>
            <a:r>
              <a:rPr lang="en-US" dirty="0"/>
              <a:t> literature, future insights and plans.</a:t>
            </a:r>
          </a:p>
          <a:p>
            <a:br>
              <a:rPr lang="en-US" dirty="0"/>
            </a:br>
            <a:endParaRPr lang="en-US" dirty="0"/>
          </a:p>
          <a:p>
            <a:r>
              <a:rPr lang="en-US" dirty="0"/>
              <a:t># How we will link it? </a:t>
            </a:r>
          </a:p>
          <a:p>
            <a:r>
              <a:rPr lang="en-US" dirty="0"/>
              <a:t>Cloud? Hospital record system? Other?</a:t>
            </a:r>
          </a:p>
          <a:p>
            <a:r>
              <a:rPr lang="en-US" dirty="0"/>
              <a:t>#What about the health insurance? Private or </a:t>
            </a:r>
            <a:r>
              <a:rPr lang="en-US" dirty="0" err="1"/>
              <a:t>goverment</a:t>
            </a:r>
            <a:r>
              <a:rPr lang="en-US" dirty="0"/>
              <a:t>?</a:t>
            </a:r>
          </a:p>
          <a:p>
            <a:r>
              <a:rPr lang="en-US" dirty="0"/>
              <a:t>#Plan for 3 years interval.</a:t>
            </a:r>
          </a:p>
          <a:p>
            <a:r>
              <a:rPr lang="en-US" dirty="0"/>
              <a:t>#Other innovative applications for the same goal.</a:t>
            </a:r>
          </a:p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86087FC-0956-AB44-8E93-B945B4E0A35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14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4189894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1" id="{7EB04933-E851-418C-A8A1-19321B02EBDC}" vid="{5DC7ABD2-EC8F-4ED8-91C8-AA507EAC1863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0E111B19-7283-4751-B1F8-E7CC95678A87}">
  <ds:schemaRefs>
    <ds:schemaRef ds:uri="http://schemas.microsoft.com/office/infopath/2007/PartnerControls"/>
    <ds:schemaRef ds:uri="http://purl.org/dc/terms/"/>
    <ds:schemaRef ds:uri="71af3243-3dd4-4a8d-8c0d-dd76da1f02a5"/>
    <ds:schemaRef ds:uri="http://schemas.microsoft.com/office/2006/documentManagement/types"/>
    <ds:schemaRef ds:uri="http://schemas.openxmlformats.org/package/2006/metadata/core-properties"/>
    <ds:schemaRef ds:uri="http://purl.org/dc/elements/1.1/"/>
    <ds:schemaRef ds:uri="http://schemas.microsoft.com/office/2006/metadata/properties"/>
    <ds:schemaRef ds:uri="16c05727-aa75-4e4a-9b5f-8a80a1165891"/>
    <ds:schemaRef ds:uri="http://www.w3.org/XML/1998/namespace"/>
    <ds:schemaRef ds:uri="http://purl.org/dc/dcmitype/"/>
  </ds:schemaRefs>
</ds:datastoreItem>
</file>

<file path=customXml/itemProps2.xml><?xml version="1.0" encoding="utf-8"?>
<ds:datastoreItem xmlns:ds="http://schemas.openxmlformats.org/officeDocument/2006/customXml" ds:itemID="{67B38E9C-53F4-45B7-BB77-8539BB7040F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57EFC333-DF66-4191-BB24-0295598A3F7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Organic presentation</Template>
  <TotalTime>0</TotalTime>
  <Words>362</Words>
  <Application>Microsoft Macintosh PowerPoint</Application>
  <PresentationFormat>Widescreen</PresentationFormat>
  <Paragraphs>78</Paragraphs>
  <Slides>14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20" baseType="lpstr">
      <vt:lpstr>Arial</vt:lpstr>
      <vt:lpstr>Calibri</vt:lpstr>
      <vt:lpstr>Corbel</vt:lpstr>
      <vt:lpstr>Garamond</vt:lpstr>
      <vt:lpstr>Times New Roman</vt:lpstr>
      <vt:lpstr>Office Theme</vt:lpstr>
      <vt:lpstr>My Food ( Taámi )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Transformational leadership </vt:lpstr>
      <vt:lpstr>Map stakeholder expectations.  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2020-02-14T16:48:49Z</dcterms:created>
  <dcterms:modified xsi:type="dcterms:W3CDTF">2020-02-25T19:27:59Z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